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523" r:id="rId5"/>
    <p:sldId id="530" r:id="rId6"/>
    <p:sldId id="309" r:id="rId7"/>
    <p:sldId id="310" r:id="rId8"/>
    <p:sldId id="313" r:id="rId9"/>
    <p:sldId id="314" r:id="rId10"/>
    <p:sldId id="327" r:id="rId11"/>
    <p:sldId id="315" r:id="rId12"/>
    <p:sldId id="316" r:id="rId13"/>
    <p:sldId id="317" r:id="rId14"/>
    <p:sldId id="531" r:id="rId15"/>
    <p:sldId id="532" r:id="rId16"/>
    <p:sldId id="533" r:id="rId17"/>
    <p:sldId id="534" r:id="rId18"/>
    <p:sldId id="535" r:id="rId19"/>
    <p:sldId id="536" r:id="rId20"/>
    <p:sldId id="537" r:id="rId21"/>
    <p:sldId id="538" r:id="rId22"/>
    <p:sldId id="539" r:id="rId23"/>
    <p:sldId id="540" r:id="rId24"/>
    <p:sldId id="541" r:id="rId25"/>
    <p:sldId id="542" r:id="rId26"/>
    <p:sldId id="321" r:id="rId27"/>
    <p:sldId id="323" r:id="rId28"/>
    <p:sldId id="325" r:id="rId29"/>
    <p:sldId id="326" r:id="rId30"/>
    <p:sldId id="332" r:id="rId31"/>
    <p:sldId id="333" r:id="rId32"/>
    <p:sldId id="26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71800" autoAdjust="0"/>
  </p:normalViewPr>
  <p:slideViewPr>
    <p:cSldViewPr snapToGrid="0" showGuides="1">
      <p:cViewPr varScale="1">
        <p:scale>
          <a:sx n="115" d="100"/>
          <a:sy n="115" d="100"/>
        </p:scale>
        <p:origin x="1528"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7/24/20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7/24/20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talk is not too technical to not get bogged down in git details.  We will hit high-level abstractions.  Also mention that some of the examples and steps taken were chosen for this talk.  There are likely other and better steps.</a:t>
            </a:r>
          </a:p>
          <a:p>
            <a:endParaRPr lang="en-US" dirty="0"/>
          </a:p>
          <a:p>
            <a:r>
              <a:rPr lang="en-US" dirty="0"/>
              <a:t>Understand how having local and remote repositories helps and what challenges it brings – integration of independent work.</a:t>
            </a:r>
          </a:p>
          <a:p>
            <a:endParaRPr lang="en-US" dirty="0"/>
          </a:p>
          <a:p>
            <a:r>
              <a:rPr lang="en-US" dirty="0"/>
              <a:t>Introduction of divergence of work.  Here divergence of local/remote branches rather than of two branches on the same repo.</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748646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4970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178686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Better Scientific Software Tutorial</a:t>
            </a:r>
            <a:br>
              <a:rPr lang="en-US" sz="2000" dirty="0"/>
            </a:br>
            <a:r>
              <a:rPr lang="en-US" sz="2000" dirty="0"/>
              <a:t>ECP 4</a:t>
            </a:r>
            <a:r>
              <a:rPr lang="en-US" sz="2000" baseline="30000" dirty="0"/>
              <a:t>th</a:t>
            </a:r>
            <a:r>
              <a:rPr lang="en-US" sz="2000" dirty="0"/>
              <a:t> Annual Meeting, Houston, Texas</a:t>
            </a:r>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1"/>
            <a:r>
              <a:rPr lang="en-US" dirty="0"/>
              <a:t>Issue pull requests for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a:t>
            </a:r>
          </a:p>
          <a:p>
            <a:r>
              <a:rPr lang="en-US" dirty="0"/>
              <a:t>Clone the fork</a:t>
            </a:r>
          </a:p>
          <a:p>
            <a:r>
              <a:rPr lang="en-US" dirty="0"/>
              <a:t>Create and checkout branch</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Tree>
    <p:extLst>
      <p:ext uri="{BB962C8B-B14F-4D97-AF65-F5344CB8AC3E}">
        <p14:creationId xmlns:p14="http://schemas.microsoft.com/office/powerpoint/2010/main" val="159687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Command to Fork</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Tree>
    <p:extLst>
      <p:ext uri="{BB962C8B-B14F-4D97-AF65-F5344CB8AC3E}">
        <p14:creationId xmlns:p14="http://schemas.microsoft.com/office/powerpoint/2010/main" val="2906654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 </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Tree>
    <p:extLst>
      <p:ext uri="{BB962C8B-B14F-4D97-AF65-F5344CB8AC3E}">
        <p14:creationId xmlns:p14="http://schemas.microsoft.com/office/powerpoint/2010/main" val="2592055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Tree>
    <p:extLst>
      <p:ext uri="{BB962C8B-B14F-4D97-AF65-F5344CB8AC3E}">
        <p14:creationId xmlns:p14="http://schemas.microsoft.com/office/powerpoint/2010/main" val="297479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Tree>
    <p:extLst>
      <p:ext uri="{BB962C8B-B14F-4D97-AF65-F5344CB8AC3E}">
        <p14:creationId xmlns:p14="http://schemas.microsoft.com/office/powerpoint/2010/main" val="310768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Tree>
    <p:extLst>
      <p:ext uri="{BB962C8B-B14F-4D97-AF65-F5344CB8AC3E}">
        <p14:creationId xmlns:p14="http://schemas.microsoft.com/office/powerpoint/2010/main" val="3273487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a:t>
            </a:r>
            <a:r>
              <a:rPr lang="en-US" sz="1800" b="1" dirty="0" err="1"/>
              <a:t>Anshu</a:t>
            </a:r>
            <a:r>
              <a:rPr lang="en-US" sz="1800" b="1" dirty="0"/>
              <a:t> Dubey, James M. </a:t>
            </a:r>
            <a:r>
              <a:rPr lang="en-US" sz="1800" b="1" dirty="0" err="1"/>
              <a:t>Willenbring</a:t>
            </a:r>
            <a:r>
              <a:rPr lang="en-US" sz="1800" b="1" dirty="0"/>
              <a:t>, Better Scientific Software tutorial, in </a:t>
            </a:r>
            <a:r>
              <a:rPr lang="en-US" sz="1800" b="1" dirty="0" err="1"/>
              <a:t>Exascale</a:t>
            </a:r>
            <a:r>
              <a:rPr lang="en-US" sz="1800" b="1" dirty="0"/>
              <a:t> Computing Project Fourth Annual Meeting, Houston, Texas. DOI: </a:t>
            </a:r>
            <a:r>
              <a:rPr lang="en-US" sz="1800" b="1" dirty="0">
                <a:hlinkClick r:id="rId4"/>
              </a:rPr>
              <a:t>10.6084/m9.figshare.11786868</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err="1"/>
              <a:t>Anshu</a:t>
            </a:r>
            <a:r>
              <a:rPr lang="en-US" sz="1600" dirty="0"/>
              <a:t> Dubey, Klaus </a:t>
            </a:r>
            <a:r>
              <a:rPr lang="en-US" sz="1600" dirty="0" err="1"/>
              <a:t>Weide</a:t>
            </a:r>
            <a:r>
              <a:rPr lang="en-US" sz="1600" dirty="0"/>
              <a:t>, Saurabh </a:t>
            </a:r>
            <a:r>
              <a:rPr lang="en-US" sz="1600" dirty="0" err="1"/>
              <a:t>Chawdhary</a:t>
            </a:r>
            <a:r>
              <a:rPr lang="en-US" sz="1600" dirty="0"/>
              <a:t>, Carlo Graziani, and Iulian </a:t>
            </a:r>
            <a:r>
              <a:rPr lang="en-US" sz="1600" dirty="0" err="1"/>
              <a:t>Grindeanu</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2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spTree>
    <p:extLst>
      <p:ext uri="{BB962C8B-B14F-4D97-AF65-F5344CB8AC3E}">
        <p14:creationId xmlns:p14="http://schemas.microsoft.com/office/powerpoint/2010/main" val="3929597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Tree>
    <p:extLst>
      <p:ext uri="{BB962C8B-B14F-4D97-AF65-F5344CB8AC3E}">
        <p14:creationId xmlns:p14="http://schemas.microsoft.com/office/powerpoint/2010/main" val="4233539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354584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2:30pm-2:35pm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2:35pm-3:00pm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3:00pm-3:30pm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Jim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3:30pm-4:00pm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4:00pm-4:30pm</a:t>
                      </a:r>
                      <a:endParaRPr lang="en-US" sz="3600" dirty="0">
                        <a:effectLst/>
                      </a:endParaRPr>
                    </a:p>
                  </a:txBody>
                  <a:tcPr marL="63500" marR="63500" marT="63500" marB="63500"/>
                </a:tc>
                <a:tc>
                  <a:txBody>
                    <a:bodyPr/>
                    <a:lstStyle/>
                    <a:p>
                      <a:pPr>
                        <a:lnSpc>
                          <a:spcPct val="100000"/>
                        </a:lnSpc>
                      </a:pPr>
                      <a:r>
                        <a:rPr lang="en-US" sz="1600" dirty="0"/>
                        <a:t>03</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91071861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4:30pm-5:15pm</a:t>
                      </a:r>
                      <a:endParaRPr lang="en-US" sz="3600" dirty="0">
                        <a:effectLst/>
                      </a:endParaRPr>
                    </a:p>
                  </a:txBody>
                  <a:tcPr marL="63500" marR="63500" marT="63500" marB="63500"/>
                </a:tc>
                <a:tc>
                  <a:txBody>
                    <a:bodyPr/>
                    <a:lstStyle/>
                    <a:p>
                      <a:pPr>
                        <a:lnSpc>
                          <a:spcPct val="100000"/>
                        </a:lnSpc>
                      </a:pPr>
                      <a:r>
                        <a:rPr lang="en-US" sz="1600" i="0" dirty="0"/>
                        <a:t>04</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i="0" dirty="0" err="1"/>
                        <a:t>Anshu</a:t>
                      </a:r>
                      <a:r>
                        <a:rPr lang="en-US" sz="1600" i="0" dirty="0"/>
                        <a:t> Dubey, ANL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5:15pm-5:45pm</a:t>
                      </a:r>
                      <a:endParaRPr lang="en-US" sz="3600" dirty="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Git Workflows</a:t>
                      </a:r>
                    </a:p>
                  </a:txBody>
                  <a:tcPr/>
                </a:tc>
                <a:tc>
                  <a:txBody>
                    <a:bodyPr/>
                    <a:lstStyle/>
                    <a:p>
                      <a:pPr>
                        <a:lnSpc>
                          <a:spcPct val="100000"/>
                        </a:lnSpc>
                      </a:pPr>
                      <a:r>
                        <a:rPr lang="en-US" sz="1600" dirty="0"/>
                        <a:t>Jim </a:t>
                      </a:r>
                      <a:r>
                        <a:rPr lang="en-US" sz="1600" dirty="0" err="1"/>
                        <a:t>Willenbring</a:t>
                      </a:r>
                      <a:r>
                        <a:rPr lang="en-US" sz="1600" dirty="0"/>
                        <a:t>, SNL</a:t>
                      </a:r>
                    </a:p>
                  </a:txBody>
                  <a:tcPr/>
                </a:tc>
                <a:extLst>
                  <a:ext uri="{0D108BD9-81ED-4DB2-BD59-A6C34878D82A}">
                    <a16:rowId xmlns:a16="http://schemas.microsoft.com/office/drawing/2014/main" val="1451415273"/>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5:45pm-6:00pm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2444169840"/>
                  </a:ext>
                </a:extLst>
              </a:tr>
            </a:tbl>
          </a:graphicData>
        </a:graphic>
      </p:graphicFrame>
      <p:grpSp>
        <p:nvGrpSpPr>
          <p:cNvPr id="5" name="Group 4">
            <a:extLst>
              <a:ext uri="{FF2B5EF4-FFF2-40B4-BE49-F238E27FC236}">
                <a16:creationId xmlns:a16="http://schemas.microsoft.com/office/drawing/2014/main" id="{93E934B0-5AF1-4732-B988-CEBC9AEB1C51}"/>
              </a:ext>
            </a:extLst>
          </p:cNvPr>
          <p:cNvGrpSpPr/>
          <p:nvPr/>
        </p:nvGrpSpPr>
        <p:grpSpPr>
          <a:xfrm>
            <a:off x="79513" y="4075391"/>
            <a:ext cx="12029799" cy="390939"/>
            <a:chOff x="79513" y="1653208"/>
            <a:chExt cx="12029799" cy="390939"/>
          </a:xfrm>
        </p:grpSpPr>
        <p:cxnSp>
          <p:nvCxnSpPr>
            <p:cNvPr id="6" name="Straight Connector 5">
              <a:extLst>
                <a:ext uri="{FF2B5EF4-FFF2-40B4-BE49-F238E27FC236}">
                  <a16:creationId xmlns:a16="http://schemas.microsoft.com/office/drawing/2014/main" id="{6DBA4CE6-6494-4E7A-87A7-D9ACD3EF6AB3}"/>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90B86C2-C521-4209-B341-CEF82F7DCBF2}"/>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1C01F38B-2C75-4658-90E2-676FFBCA60C3}"/>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559635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DF4-1E58-8D44-8D23-D293CCA5DA70}"/>
              </a:ext>
            </a:extLst>
          </p:cNvPr>
          <p:cNvSpPr>
            <a:spLocks noGrp="1"/>
          </p:cNvSpPr>
          <p:nvPr>
            <p:ph type="title"/>
          </p:nvPr>
        </p:nvSpPr>
        <p:spPr/>
        <p:txBody>
          <a:bodyPr/>
          <a:lstStyle/>
          <a:p>
            <a:r>
              <a:rPr lang="en-US" dirty="0"/>
              <a:t>Distributed Version Control System (DVCS)</a:t>
            </a:r>
          </a:p>
        </p:txBody>
      </p:sp>
      <p:sp>
        <p:nvSpPr>
          <p:cNvPr id="3" name="Content Placeholder 2">
            <a:extLst>
              <a:ext uri="{FF2B5EF4-FFF2-40B4-BE49-F238E27FC236}">
                <a16:creationId xmlns:a16="http://schemas.microsoft.com/office/drawing/2014/main" id="{EB69C450-DC1F-B74E-A7E5-C993E9679B4D}"/>
              </a:ext>
            </a:extLst>
          </p:cNvPr>
          <p:cNvSpPr>
            <a:spLocks noGrp="1"/>
          </p:cNvSpPr>
          <p:nvPr>
            <p:ph idx="1"/>
          </p:nvPr>
        </p:nvSpPr>
        <p:spPr>
          <a:xfrm>
            <a:off x="365760" y="1737360"/>
            <a:ext cx="6997565" cy="4047778"/>
          </a:xfrm>
        </p:spPr>
        <p:txBody>
          <a:bodyPr/>
          <a:lstStyle/>
          <a:p>
            <a:pPr marL="0" indent="0">
              <a:buNone/>
            </a:pPr>
            <a:r>
              <a:rPr lang="en-US" dirty="0"/>
              <a:t>Two developers collaborating </a:t>
            </a:r>
            <a:r>
              <a:rPr lang="en-US" i="1" dirty="0"/>
              <a:t>via</a:t>
            </a:r>
            <a:r>
              <a:rPr lang="en-US" dirty="0"/>
              <a:t> Git</a:t>
            </a:r>
          </a:p>
          <a:p>
            <a:r>
              <a:rPr lang="en-US" dirty="0"/>
              <a:t>Local copies of master branch synched to origin</a:t>
            </a:r>
          </a:p>
          <a:p>
            <a:r>
              <a:rPr lang="en-US" dirty="0"/>
              <a:t>Each develops on </a:t>
            </a:r>
            <a:r>
              <a:rPr lang="en-US" b="1" dirty="0"/>
              <a:t>local</a:t>
            </a:r>
            <a:r>
              <a:rPr lang="en-US" dirty="0"/>
              <a:t> copy of main/master branch</a:t>
            </a:r>
          </a:p>
          <a:p>
            <a:r>
              <a:rPr lang="en-US" dirty="0"/>
              <a:t>All copies of master immediately diverge</a:t>
            </a:r>
          </a:p>
          <a:p>
            <a:r>
              <a:rPr lang="en-US" dirty="0"/>
              <a:t>How to </a:t>
            </a:r>
            <a:r>
              <a:rPr lang="en-US" b="1" dirty="0"/>
              <a:t>integrate</a:t>
            </a:r>
            <a:r>
              <a:rPr lang="en-US" dirty="0"/>
              <a:t> work on origin?</a:t>
            </a:r>
          </a:p>
          <a:p>
            <a:pPr marL="0" indent="0">
              <a:buNone/>
            </a:pPr>
            <a:endParaRPr lang="en-US" dirty="0"/>
          </a:p>
        </p:txBody>
      </p:sp>
      <p:pic>
        <p:nvPicPr>
          <p:cNvPr id="4" name="Picture 3">
            <a:extLst>
              <a:ext uri="{FF2B5EF4-FFF2-40B4-BE49-F238E27FC236}">
                <a16:creationId xmlns:a16="http://schemas.microsoft.com/office/drawing/2014/main" id="{E17D94F3-02B2-A74C-8E1C-CAED796A5960}"/>
              </a:ext>
            </a:extLst>
          </p:cNvPr>
          <p:cNvPicPr>
            <a:picLocks noChangeAspect="1"/>
          </p:cNvPicPr>
          <p:nvPr/>
        </p:nvPicPr>
        <p:blipFill rotWithShape="1">
          <a:blip r:embed="rId3">
            <a:extLst>
              <a:ext uri="{28A0092B-C50C-407E-A947-70E740481C1C}">
                <a14:useLocalDpi xmlns:a14="http://schemas.microsoft.com/office/drawing/2010/main" val="0"/>
              </a:ext>
            </a:extLst>
          </a:blip>
          <a:srcRect r="58627" b="27242"/>
          <a:stretch/>
        </p:blipFill>
        <p:spPr>
          <a:xfrm>
            <a:off x="7543800" y="914400"/>
            <a:ext cx="3909636" cy="5029200"/>
          </a:xfrm>
          <a:prstGeom prst="rect">
            <a:avLst/>
          </a:prstGeom>
        </p:spPr>
      </p:pic>
    </p:spTree>
    <p:extLst>
      <p:ext uri="{BB962C8B-B14F-4D97-AF65-F5344CB8AC3E}">
        <p14:creationId xmlns:p14="http://schemas.microsoft.com/office/powerpoint/2010/main" val="931295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pPr marL="0" indent="0">
              <a:buNone/>
            </a:pPr>
            <a:r>
              <a:rPr lang="en-US" dirty="0"/>
              <a:t>Workflow policy is needed</a:t>
            </a:r>
          </a:p>
          <a:p>
            <a:pPr lvl="1"/>
            <a:r>
              <a:rPr lang="en-US" dirty="0"/>
              <a:t>Descriptive names or linked to issue tracking system</a:t>
            </a:r>
          </a:p>
          <a:p>
            <a:pPr lvl="1"/>
            <a:r>
              <a:rPr lang="en-US" dirty="0"/>
              <a:t>Where do branches start and end?</a:t>
            </a:r>
          </a:p>
          <a:p>
            <a:pPr lvl="1"/>
            <a:r>
              <a:rPr lang="en-US" dirty="0"/>
              <a:t>Can multiple people work on one branch?</a:t>
            </a:r>
          </a:p>
          <a:p>
            <a:pPr marL="0" indent="0">
              <a:buNone/>
            </a:pPr>
            <a:endParaRPr lang="en-US" dirty="0"/>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11180</TotalTime>
  <Words>2969</Words>
  <Application>Microsoft Macintosh PowerPoint</Application>
  <PresentationFormat>Custom</PresentationFormat>
  <Paragraphs>301</Paragraphs>
  <Slides>29</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Arial Black</vt:lpstr>
      <vt:lpstr>Calibri</vt:lpstr>
      <vt:lpstr>Presentations (Wide Screen)</vt:lpstr>
      <vt:lpstr>Git Workflows</vt:lpstr>
      <vt:lpstr>License, Citation and Acknowledgements</vt:lpstr>
      <vt:lpstr>Goals</vt:lpstr>
      <vt:lpstr>Distributed Version Control System (DVCS)</vt:lpstr>
      <vt:lpstr>Our First Workflow</vt:lpstr>
      <vt:lpstr>Branches</vt:lpstr>
      <vt:lpstr>Control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Command to Fork</vt:lpstr>
      <vt:lpstr>Clone the fork; Create and Checkout a New Branch </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Willenbring, James M</cp:lastModifiedBy>
  <cp:revision>303</cp:revision>
  <cp:lastPrinted>2017-11-02T18:35:01Z</cp:lastPrinted>
  <dcterms:created xsi:type="dcterms:W3CDTF">2018-11-06T17:28:56Z</dcterms:created>
  <dcterms:modified xsi:type="dcterms:W3CDTF">2020-07-30T14:32:14Z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